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4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75" r:id="rId15"/>
    <p:sldId id="268" r:id="rId16"/>
    <p:sldId id="277" r:id="rId17"/>
    <p:sldId id="276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F07CF"/>
    <a:srgbClr val="660066"/>
    <a:srgbClr val="990033"/>
    <a:srgbClr val="127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86477" autoAdjust="0"/>
  </p:normalViewPr>
  <p:slideViewPr>
    <p:cSldViewPr>
      <p:cViewPr>
        <p:scale>
          <a:sx n="100" d="100"/>
          <a:sy n="100" d="100"/>
        </p:scale>
        <p:origin x="-3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1945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3F6C3-119B-474D-BE11-C493128ACF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9B8A20-B4FA-4C05-A970-21D7C710A700}">
      <dgm:prSet custT="1"/>
      <dgm:spPr/>
      <dgm:t>
        <a:bodyPr/>
        <a:lstStyle/>
        <a:p>
          <a:pPr algn="ctr" rtl="0"/>
          <a:r>
            <a:rPr lang="ru-RU" sz="4800" b="1" dirty="0" smtClean="0">
              <a:solidFill>
                <a:schemeClr val="tx2">
                  <a:lumMod val="75000"/>
                </a:schemeClr>
              </a:solidFill>
            </a:rPr>
            <a:t>Познавательно-речевое развитие </a:t>
          </a:r>
          <a:r>
            <a:rPr lang="ru-RU" sz="4400" b="1" dirty="0" smtClean="0">
              <a:solidFill>
                <a:schemeClr val="tx2">
                  <a:lumMod val="75000"/>
                </a:schemeClr>
              </a:solidFill>
            </a:rPr>
            <a:t/>
          </a:r>
          <a:br>
            <a:rPr lang="ru-RU" sz="4400" b="1" dirty="0" smtClean="0">
              <a:solidFill>
                <a:schemeClr val="tx2">
                  <a:lumMod val="75000"/>
                </a:schemeClr>
              </a:solidFill>
            </a:rPr>
          </a:br>
          <a:endParaRPr lang="ru-RU" sz="4400" dirty="0">
            <a:solidFill>
              <a:schemeClr val="tx2">
                <a:lumMod val="75000"/>
              </a:schemeClr>
            </a:solidFill>
          </a:endParaRPr>
        </a:p>
      </dgm:t>
    </dgm:pt>
    <dgm:pt modelId="{64ED1A86-804B-43AB-AFAD-8F78BB3AEB4D}" type="parTrans" cxnId="{BA402D5F-264C-471C-AD8A-78D4D0E778AE}">
      <dgm:prSet/>
      <dgm:spPr/>
      <dgm:t>
        <a:bodyPr/>
        <a:lstStyle/>
        <a:p>
          <a:endParaRPr lang="ru-RU"/>
        </a:p>
      </dgm:t>
    </dgm:pt>
    <dgm:pt modelId="{94AACB74-0BDE-44A6-BAA5-25F703ECDA7A}" type="sibTrans" cxnId="{BA402D5F-264C-471C-AD8A-78D4D0E778AE}">
      <dgm:prSet/>
      <dgm:spPr/>
      <dgm:t>
        <a:bodyPr/>
        <a:lstStyle/>
        <a:p>
          <a:endParaRPr lang="ru-RU"/>
        </a:p>
      </dgm:t>
    </dgm:pt>
    <dgm:pt modelId="{7863E066-0752-4FAD-8E1F-22A0DE325FD8}" type="pres">
      <dgm:prSet presAssocID="{A403F6C3-119B-474D-BE11-C493128ACF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CF3E81-7638-4424-A091-720A8C7BB0B8}" type="pres">
      <dgm:prSet presAssocID="{939B8A20-B4FA-4C05-A970-21D7C710A7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402D5F-264C-471C-AD8A-78D4D0E778AE}" srcId="{A403F6C3-119B-474D-BE11-C493128ACFE3}" destId="{939B8A20-B4FA-4C05-A970-21D7C710A700}" srcOrd="0" destOrd="0" parTransId="{64ED1A86-804B-43AB-AFAD-8F78BB3AEB4D}" sibTransId="{94AACB74-0BDE-44A6-BAA5-25F703ECDA7A}"/>
    <dgm:cxn modelId="{473CDADE-6227-457F-923E-FA9107B1C006}" type="presOf" srcId="{939B8A20-B4FA-4C05-A970-21D7C710A700}" destId="{91CF3E81-7638-4424-A091-720A8C7BB0B8}" srcOrd="0" destOrd="0" presId="urn:microsoft.com/office/officeart/2005/8/layout/vList2"/>
    <dgm:cxn modelId="{0B0456B5-5889-4327-84AD-DFDFF9D28243}" type="presOf" srcId="{A403F6C3-119B-474D-BE11-C493128ACFE3}" destId="{7863E066-0752-4FAD-8E1F-22A0DE325FD8}" srcOrd="0" destOrd="0" presId="urn:microsoft.com/office/officeart/2005/8/layout/vList2"/>
    <dgm:cxn modelId="{E308F7AE-FA4A-44BD-A7A4-55166B116835}" type="presParOf" srcId="{7863E066-0752-4FAD-8E1F-22A0DE325FD8}" destId="{91CF3E81-7638-4424-A091-720A8C7BB0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C904EA-2372-4C9F-8D09-78E29F2A5080}" type="doc">
      <dgm:prSet loTypeId="urn:microsoft.com/office/officeart/2005/8/layout/pList1#1" loCatId="list" qsTypeId="urn:microsoft.com/office/officeart/2005/8/quickstyle/simple1" qsCatId="simple" csTypeId="urn:microsoft.com/office/officeart/2005/8/colors/colorful3" csCatId="colorful" phldr="1"/>
      <dgm:spPr/>
    </dgm:pt>
    <dgm:pt modelId="{1754C87D-7E39-4687-A89E-04105490FAC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Предварительная работа</a:t>
          </a:r>
          <a:endParaRPr lang="ru-RU" sz="20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E08FAFAE-42E5-45D4-9531-16859744D289}" type="parTrans" cxnId="{22C7D0DF-3ABD-4C12-86FB-27A0D6CEE606}">
      <dgm:prSet/>
      <dgm:spPr/>
      <dgm:t>
        <a:bodyPr/>
        <a:lstStyle/>
        <a:p>
          <a:endParaRPr lang="ru-RU"/>
        </a:p>
      </dgm:t>
    </dgm:pt>
    <dgm:pt modelId="{EA2C0CD8-9663-4433-B0CE-5FE894466BA6}" type="sibTrans" cxnId="{22C7D0DF-3ABD-4C12-86FB-27A0D6CEE606}">
      <dgm:prSet/>
      <dgm:spPr/>
      <dgm:t>
        <a:bodyPr/>
        <a:lstStyle/>
        <a:p>
          <a:endParaRPr lang="ru-RU"/>
        </a:p>
      </dgm:t>
    </dgm:pt>
    <dgm:pt modelId="{98AF5AAB-33B1-4CD4-A90C-5BD85DDADADA}" type="pres">
      <dgm:prSet presAssocID="{2DC904EA-2372-4C9F-8D09-78E29F2A5080}" presName="Name0" presStyleCnt="0">
        <dgm:presLayoutVars>
          <dgm:dir/>
          <dgm:resizeHandles val="exact"/>
        </dgm:presLayoutVars>
      </dgm:prSet>
      <dgm:spPr/>
    </dgm:pt>
    <dgm:pt modelId="{050B8202-FB97-4FC5-95C8-8768B078D427}" type="pres">
      <dgm:prSet presAssocID="{1754C87D-7E39-4687-A89E-04105490FAC7}" presName="compNode" presStyleCnt="0"/>
      <dgm:spPr/>
    </dgm:pt>
    <dgm:pt modelId="{C38A4F69-AD95-4E59-BE60-04B5665FDB2D}" type="pres">
      <dgm:prSet presAssocID="{1754C87D-7E39-4687-A89E-04105490FAC7}" presName="pictRect" presStyleLbl="node1" presStyleIdx="0" presStyleCnt="1" custScaleX="142402" custScaleY="132242" custLinFactNeighborX="-187" custLinFactNeighborY="-1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1C06281-A117-4734-88D5-F5621F816F38}" type="pres">
      <dgm:prSet presAssocID="{1754C87D-7E39-4687-A89E-04105490FAC7}" presName="textRect" presStyleLbl="revTx" presStyleIdx="0" presStyleCnt="1" custScaleX="141615" custScaleY="4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56168A-D6A8-4ED2-B5D7-A6C72455CDCC}" type="presOf" srcId="{2DC904EA-2372-4C9F-8D09-78E29F2A5080}" destId="{98AF5AAB-33B1-4CD4-A90C-5BD85DDADADA}" srcOrd="0" destOrd="0" presId="urn:microsoft.com/office/officeart/2005/8/layout/pList1#1"/>
    <dgm:cxn modelId="{22C7D0DF-3ABD-4C12-86FB-27A0D6CEE606}" srcId="{2DC904EA-2372-4C9F-8D09-78E29F2A5080}" destId="{1754C87D-7E39-4687-A89E-04105490FAC7}" srcOrd="0" destOrd="0" parTransId="{E08FAFAE-42E5-45D4-9531-16859744D289}" sibTransId="{EA2C0CD8-9663-4433-B0CE-5FE894466BA6}"/>
    <dgm:cxn modelId="{A00D673B-CDB2-42AE-A5AD-2D3B71358325}" type="presOf" srcId="{1754C87D-7E39-4687-A89E-04105490FAC7}" destId="{11C06281-A117-4734-88D5-F5621F816F38}" srcOrd="0" destOrd="0" presId="urn:microsoft.com/office/officeart/2005/8/layout/pList1#1"/>
    <dgm:cxn modelId="{106F78F5-2F85-4685-9FCB-3D91D2950565}" type="presParOf" srcId="{98AF5AAB-33B1-4CD4-A90C-5BD85DDADADA}" destId="{050B8202-FB97-4FC5-95C8-8768B078D427}" srcOrd="0" destOrd="0" presId="urn:microsoft.com/office/officeart/2005/8/layout/pList1#1"/>
    <dgm:cxn modelId="{9B708E5A-9B3D-4BE3-B2B0-0AA62A34269C}" type="presParOf" srcId="{050B8202-FB97-4FC5-95C8-8768B078D427}" destId="{C38A4F69-AD95-4E59-BE60-04B5665FDB2D}" srcOrd="0" destOrd="0" presId="urn:microsoft.com/office/officeart/2005/8/layout/pList1#1"/>
    <dgm:cxn modelId="{E7765F12-55CF-454E-B2A3-8C7A624269FE}" type="presParOf" srcId="{050B8202-FB97-4FC5-95C8-8768B078D427}" destId="{11C06281-A117-4734-88D5-F5621F816F38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A8128-5DEF-4AEE-B1C3-759DEA9ECA77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EB2882E-1892-4A07-B69F-68BA9A6117B0}">
      <dgm:prSet/>
      <dgm:spPr/>
      <dgm:t>
        <a:bodyPr/>
        <a:lstStyle/>
        <a:p>
          <a:pPr rtl="0"/>
          <a:r>
            <a:rPr lang="ru-RU" b="1" i="1" baseline="0" dirty="0" smtClean="0">
              <a:solidFill>
                <a:srgbClr val="7E0000"/>
              </a:solidFill>
            </a:rPr>
            <a:t>Виды игр и их действие на познавательно-речевое развитие</a:t>
          </a:r>
          <a:endParaRPr lang="ru-RU" b="1" i="1" baseline="0" dirty="0">
            <a:solidFill>
              <a:srgbClr val="7E0000"/>
            </a:solidFill>
          </a:endParaRPr>
        </a:p>
      </dgm:t>
    </dgm:pt>
    <dgm:pt modelId="{0F3C94A3-907A-48B0-9C42-5DF9E367320C}" type="parTrans" cxnId="{285E8917-E6A9-407F-B0BA-7847AEDD5A0A}">
      <dgm:prSet/>
      <dgm:spPr/>
      <dgm:t>
        <a:bodyPr/>
        <a:lstStyle/>
        <a:p>
          <a:endParaRPr lang="ru-RU"/>
        </a:p>
      </dgm:t>
    </dgm:pt>
    <dgm:pt modelId="{D36D0B79-5D2E-4DCC-AD0B-CB6C79D17FF4}" type="sibTrans" cxnId="{285E8917-E6A9-407F-B0BA-7847AEDD5A0A}">
      <dgm:prSet/>
      <dgm:spPr/>
      <dgm:t>
        <a:bodyPr/>
        <a:lstStyle/>
        <a:p>
          <a:endParaRPr lang="ru-RU"/>
        </a:p>
      </dgm:t>
    </dgm:pt>
    <dgm:pt modelId="{FCB28CDB-1472-4F3C-A032-CA32D7FF2FAE}" type="pres">
      <dgm:prSet presAssocID="{6F8A8128-5DEF-4AEE-B1C3-759DEA9ECA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FFDD97-2A51-4FD7-B8B1-8C004A24ACDF}" type="pres">
      <dgm:prSet presAssocID="{0EB2882E-1892-4A07-B69F-68BA9A6117B0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5E8917-E6A9-407F-B0BA-7847AEDD5A0A}" srcId="{6F8A8128-5DEF-4AEE-B1C3-759DEA9ECA77}" destId="{0EB2882E-1892-4A07-B69F-68BA9A6117B0}" srcOrd="0" destOrd="0" parTransId="{0F3C94A3-907A-48B0-9C42-5DF9E367320C}" sibTransId="{D36D0B79-5D2E-4DCC-AD0B-CB6C79D17FF4}"/>
    <dgm:cxn modelId="{9E33CD55-73EF-4302-A5C1-D0C698F0F823}" type="presOf" srcId="{6F8A8128-5DEF-4AEE-B1C3-759DEA9ECA77}" destId="{FCB28CDB-1472-4F3C-A032-CA32D7FF2FAE}" srcOrd="0" destOrd="0" presId="urn:microsoft.com/office/officeart/2005/8/layout/chevron1"/>
    <dgm:cxn modelId="{88A80EB1-7AD6-4EDA-A3A3-79BCE30B0A0A}" type="presOf" srcId="{0EB2882E-1892-4A07-B69F-68BA9A6117B0}" destId="{9BFFDD97-2A51-4FD7-B8B1-8C004A24ACDF}" srcOrd="0" destOrd="0" presId="urn:microsoft.com/office/officeart/2005/8/layout/chevron1"/>
    <dgm:cxn modelId="{FED7434A-A0F3-4FAD-8439-DD77A97C4602}" type="presParOf" srcId="{FCB28CDB-1472-4F3C-A032-CA32D7FF2FAE}" destId="{9BFFDD97-2A51-4FD7-B8B1-8C004A24ACD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B47FDA-2D28-4792-9740-D79244319C5B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C1414EF-A766-45DC-9BE9-E302ACF5C495}">
      <dgm:prSet custT="1"/>
      <dgm:spPr/>
      <dgm:t>
        <a:bodyPr/>
        <a:lstStyle/>
        <a:p>
          <a:pPr rtl="0"/>
          <a:r>
            <a:rPr lang="ru-RU" sz="2400" b="1" dirty="0" smtClean="0"/>
            <a:t>Сюжетно-ролевые игры</a:t>
          </a:r>
          <a:endParaRPr lang="ru-RU" sz="2400" b="1" dirty="0"/>
        </a:p>
      </dgm:t>
    </dgm:pt>
    <dgm:pt modelId="{0E23D3B0-6C0B-4512-842C-59767AFAF280}" type="parTrans" cxnId="{CAB00E78-08C8-4DB8-B085-1D23C541E7AC}">
      <dgm:prSet/>
      <dgm:spPr/>
      <dgm:t>
        <a:bodyPr/>
        <a:lstStyle/>
        <a:p>
          <a:endParaRPr lang="ru-RU"/>
        </a:p>
      </dgm:t>
    </dgm:pt>
    <dgm:pt modelId="{F70541E3-ABBC-4663-AC5B-A51C4948FE17}" type="sibTrans" cxnId="{CAB00E78-08C8-4DB8-B085-1D23C541E7AC}">
      <dgm:prSet/>
      <dgm:spPr/>
      <dgm:t>
        <a:bodyPr/>
        <a:lstStyle/>
        <a:p>
          <a:endParaRPr lang="ru-RU"/>
        </a:p>
      </dgm:t>
    </dgm:pt>
    <dgm:pt modelId="{D86C677B-616B-4242-A902-7AB0D477FD44}" type="pres">
      <dgm:prSet presAssocID="{19B47FDA-2D28-4792-9740-D79244319C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EA60FA-5CAA-4854-BE2A-F35F88ED7098}" type="pres">
      <dgm:prSet presAssocID="{BC1414EF-A766-45DC-9BE9-E302ACF5C495}" presName="linNode" presStyleCnt="0"/>
      <dgm:spPr/>
    </dgm:pt>
    <dgm:pt modelId="{E17CCF1E-C960-4386-836B-785BEFECE923}" type="pres">
      <dgm:prSet presAssocID="{BC1414EF-A766-45DC-9BE9-E302ACF5C495}" presName="parentText" presStyleLbl="node1" presStyleIdx="0" presStyleCnt="1" custScaleX="2349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B00E78-08C8-4DB8-B085-1D23C541E7AC}" srcId="{19B47FDA-2D28-4792-9740-D79244319C5B}" destId="{BC1414EF-A766-45DC-9BE9-E302ACF5C495}" srcOrd="0" destOrd="0" parTransId="{0E23D3B0-6C0B-4512-842C-59767AFAF280}" sibTransId="{F70541E3-ABBC-4663-AC5B-A51C4948FE17}"/>
    <dgm:cxn modelId="{DD5275EA-9D39-4851-9E0F-13BF73A93F30}" type="presOf" srcId="{BC1414EF-A766-45DC-9BE9-E302ACF5C495}" destId="{E17CCF1E-C960-4386-836B-785BEFECE923}" srcOrd="0" destOrd="0" presId="urn:microsoft.com/office/officeart/2005/8/layout/vList5"/>
    <dgm:cxn modelId="{04F153D1-DBCE-4E41-9EE1-55E15BD98205}" type="presOf" srcId="{19B47FDA-2D28-4792-9740-D79244319C5B}" destId="{D86C677B-616B-4242-A902-7AB0D477FD44}" srcOrd="0" destOrd="0" presId="urn:microsoft.com/office/officeart/2005/8/layout/vList5"/>
    <dgm:cxn modelId="{EF292D9B-0A7D-44F4-886A-E7191CAF5907}" type="presParOf" srcId="{D86C677B-616B-4242-A902-7AB0D477FD44}" destId="{55EA60FA-5CAA-4854-BE2A-F35F88ED7098}" srcOrd="0" destOrd="0" presId="urn:microsoft.com/office/officeart/2005/8/layout/vList5"/>
    <dgm:cxn modelId="{721093AE-7C8F-4DD1-A498-0EDC9DCD2908}" type="presParOf" srcId="{55EA60FA-5CAA-4854-BE2A-F35F88ED7098}" destId="{E17CCF1E-C960-4386-836B-785BEFECE92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8B103E-7CAC-4AA6-A070-D619C79E740D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C82FADB-1D8C-4597-9298-2AB793EE67CF}">
      <dgm:prSet custT="1"/>
      <dgm:spPr/>
      <dgm:t>
        <a:bodyPr/>
        <a:lstStyle/>
        <a:p>
          <a:pPr algn="ctr" rtl="0"/>
          <a:r>
            <a:rPr lang="ru-RU" sz="2400" b="1" i="0" dirty="0" smtClean="0"/>
            <a:t>Игры-драматизации</a:t>
          </a:r>
          <a:endParaRPr lang="ru-RU" sz="2400" b="1" dirty="0"/>
        </a:p>
      </dgm:t>
    </dgm:pt>
    <dgm:pt modelId="{6C309827-CF8E-4295-A715-24B11371C0F6}" type="parTrans" cxnId="{0F70B76B-62D9-4A07-8D3C-02C5160004AB}">
      <dgm:prSet/>
      <dgm:spPr/>
      <dgm:t>
        <a:bodyPr/>
        <a:lstStyle/>
        <a:p>
          <a:endParaRPr lang="ru-RU"/>
        </a:p>
      </dgm:t>
    </dgm:pt>
    <dgm:pt modelId="{3AB09099-5EA6-455F-84C4-500CC8770385}" type="sibTrans" cxnId="{0F70B76B-62D9-4A07-8D3C-02C5160004AB}">
      <dgm:prSet/>
      <dgm:spPr/>
      <dgm:t>
        <a:bodyPr/>
        <a:lstStyle/>
        <a:p>
          <a:endParaRPr lang="ru-RU"/>
        </a:p>
      </dgm:t>
    </dgm:pt>
    <dgm:pt modelId="{1D6ED495-7C99-44B4-A699-905EB9D9098F}" type="pres">
      <dgm:prSet presAssocID="{308B103E-7CAC-4AA6-A070-D619C79E74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C81AE3-0C77-4ABA-92E6-3E40BC80801D}" type="pres">
      <dgm:prSet presAssocID="{9C82FADB-1D8C-4597-9298-2AB793EE67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70B76B-62D9-4A07-8D3C-02C5160004AB}" srcId="{308B103E-7CAC-4AA6-A070-D619C79E740D}" destId="{9C82FADB-1D8C-4597-9298-2AB793EE67CF}" srcOrd="0" destOrd="0" parTransId="{6C309827-CF8E-4295-A715-24B11371C0F6}" sibTransId="{3AB09099-5EA6-455F-84C4-500CC8770385}"/>
    <dgm:cxn modelId="{2A8DFD71-2F6E-4CC0-A1F6-1D8F0A48504C}" type="presOf" srcId="{9C82FADB-1D8C-4597-9298-2AB793EE67CF}" destId="{E6C81AE3-0C77-4ABA-92E6-3E40BC80801D}" srcOrd="0" destOrd="0" presId="urn:microsoft.com/office/officeart/2005/8/layout/vList2"/>
    <dgm:cxn modelId="{3D019E77-33CE-49DA-944D-2A751720E87D}" type="presOf" srcId="{308B103E-7CAC-4AA6-A070-D619C79E740D}" destId="{1D6ED495-7C99-44B4-A699-905EB9D9098F}" srcOrd="0" destOrd="0" presId="urn:microsoft.com/office/officeart/2005/8/layout/vList2"/>
    <dgm:cxn modelId="{183BFF96-0AAF-4BC8-B88E-8A5188FA64A6}" type="presParOf" srcId="{1D6ED495-7C99-44B4-A699-905EB9D9098F}" destId="{E6C81AE3-0C77-4ABA-92E6-3E40BC8080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8A8128-5DEF-4AEE-B1C3-759DEA9ECA77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EB2882E-1892-4A07-B69F-68BA9A6117B0}">
      <dgm:prSet/>
      <dgm:spPr/>
      <dgm:t>
        <a:bodyPr/>
        <a:lstStyle/>
        <a:p>
          <a:pPr rtl="0"/>
          <a:r>
            <a:rPr lang="ru-RU" b="1" i="1" baseline="0" dirty="0" smtClean="0">
              <a:solidFill>
                <a:srgbClr val="7E0000"/>
              </a:solidFill>
            </a:rPr>
            <a:t>Виды игр и их действие на познавательно-речевое развитие</a:t>
          </a:r>
          <a:endParaRPr lang="ru-RU" b="1" i="1" baseline="0" dirty="0">
            <a:solidFill>
              <a:srgbClr val="7E0000"/>
            </a:solidFill>
          </a:endParaRPr>
        </a:p>
      </dgm:t>
    </dgm:pt>
    <dgm:pt modelId="{0F3C94A3-907A-48B0-9C42-5DF9E367320C}" type="parTrans" cxnId="{285E8917-E6A9-407F-B0BA-7847AEDD5A0A}">
      <dgm:prSet/>
      <dgm:spPr/>
      <dgm:t>
        <a:bodyPr/>
        <a:lstStyle/>
        <a:p>
          <a:endParaRPr lang="ru-RU"/>
        </a:p>
      </dgm:t>
    </dgm:pt>
    <dgm:pt modelId="{D36D0B79-5D2E-4DCC-AD0B-CB6C79D17FF4}" type="sibTrans" cxnId="{285E8917-E6A9-407F-B0BA-7847AEDD5A0A}">
      <dgm:prSet/>
      <dgm:spPr/>
      <dgm:t>
        <a:bodyPr/>
        <a:lstStyle/>
        <a:p>
          <a:endParaRPr lang="ru-RU"/>
        </a:p>
      </dgm:t>
    </dgm:pt>
    <dgm:pt modelId="{FCB28CDB-1472-4F3C-A032-CA32D7FF2FAE}" type="pres">
      <dgm:prSet presAssocID="{6F8A8128-5DEF-4AEE-B1C3-759DEA9ECA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FFDD97-2A51-4FD7-B8B1-8C004A24ACDF}" type="pres">
      <dgm:prSet presAssocID="{0EB2882E-1892-4A07-B69F-68BA9A6117B0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5E8917-E6A9-407F-B0BA-7847AEDD5A0A}" srcId="{6F8A8128-5DEF-4AEE-B1C3-759DEA9ECA77}" destId="{0EB2882E-1892-4A07-B69F-68BA9A6117B0}" srcOrd="0" destOrd="0" parTransId="{0F3C94A3-907A-48B0-9C42-5DF9E367320C}" sibTransId="{D36D0B79-5D2E-4DCC-AD0B-CB6C79D17FF4}"/>
    <dgm:cxn modelId="{525C7F7E-25E8-46B6-88E4-F4BD25C83932}" type="presOf" srcId="{6F8A8128-5DEF-4AEE-B1C3-759DEA9ECA77}" destId="{FCB28CDB-1472-4F3C-A032-CA32D7FF2FAE}" srcOrd="0" destOrd="0" presId="urn:microsoft.com/office/officeart/2005/8/layout/chevron1"/>
    <dgm:cxn modelId="{E03CBE32-10BF-40F8-B5B5-EC404DE24C62}" type="presOf" srcId="{0EB2882E-1892-4A07-B69F-68BA9A6117B0}" destId="{9BFFDD97-2A51-4FD7-B8B1-8C004A24ACDF}" srcOrd="0" destOrd="0" presId="urn:microsoft.com/office/officeart/2005/8/layout/chevron1"/>
    <dgm:cxn modelId="{14D5FF9B-BE46-46AF-BDF4-31C19693AAB2}" type="presParOf" srcId="{FCB28CDB-1472-4F3C-A032-CA32D7FF2FAE}" destId="{9BFFDD97-2A51-4FD7-B8B1-8C004A24ACD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B47FDA-2D28-4792-9740-D79244319C5B}" type="doc">
      <dgm:prSet loTypeId="urn:microsoft.com/office/officeart/2005/8/layout/vList5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BC1414EF-A766-45DC-9BE9-E302ACF5C495}">
      <dgm:prSet custT="1"/>
      <dgm:spPr/>
      <dgm:t>
        <a:bodyPr/>
        <a:lstStyle/>
        <a:p>
          <a:pPr rtl="0"/>
          <a:r>
            <a:rPr lang="ru-RU" sz="2400" b="1" dirty="0" smtClean="0"/>
            <a:t>Дидактические игры</a:t>
          </a:r>
          <a:endParaRPr lang="ru-RU" sz="2400" b="1" dirty="0"/>
        </a:p>
      </dgm:t>
    </dgm:pt>
    <dgm:pt modelId="{0E23D3B0-6C0B-4512-842C-59767AFAF280}" type="parTrans" cxnId="{CAB00E78-08C8-4DB8-B085-1D23C541E7AC}">
      <dgm:prSet/>
      <dgm:spPr/>
      <dgm:t>
        <a:bodyPr/>
        <a:lstStyle/>
        <a:p>
          <a:endParaRPr lang="ru-RU"/>
        </a:p>
      </dgm:t>
    </dgm:pt>
    <dgm:pt modelId="{F70541E3-ABBC-4663-AC5B-A51C4948FE17}" type="sibTrans" cxnId="{CAB00E78-08C8-4DB8-B085-1D23C541E7AC}">
      <dgm:prSet/>
      <dgm:spPr/>
      <dgm:t>
        <a:bodyPr/>
        <a:lstStyle/>
        <a:p>
          <a:endParaRPr lang="ru-RU"/>
        </a:p>
      </dgm:t>
    </dgm:pt>
    <dgm:pt modelId="{D86C677B-616B-4242-A902-7AB0D477FD44}" type="pres">
      <dgm:prSet presAssocID="{19B47FDA-2D28-4792-9740-D79244319C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EA60FA-5CAA-4854-BE2A-F35F88ED7098}" type="pres">
      <dgm:prSet presAssocID="{BC1414EF-A766-45DC-9BE9-E302ACF5C495}" presName="linNode" presStyleCnt="0"/>
      <dgm:spPr/>
    </dgm:pt>
    <dgm:pt modelId="{E17CCF1E-C960-4386-836B-785BEFECE923}" type="pres">
      <dgm:prSet presAssocID="{BC1414EF-A766-45DC-9BE9-E302ACF5C495}" presName="parentText" presStyleLbl="node1" presStyleIdx="0" presStyleCnt="1" custScaleX="2349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B00E78-08C8-4DB8-B085-1D23C541E7AC}" srcId="{19B47FDA-2D28-4792-9740-D79244319C5B}" destId="{BC1414EF-A766-45DC-9BE9-E302ACF5C495}" srcOrd="0" destOrd="0" parTransId="{0E23D3B0-6C0B-4512-842C-59767AFAF280}" sibTransId="{F70541E3-ABBC-4663-AC5B-A51C4948FE17}"/>
    <dgm:cxn modelId="{1D766284-0CB0-496B-A4DA-D26DF210D9AC}" type="presOf" srcId="{19B47FDA-2D28-4792-9740-D79244319C5B}" destId="{D86C677B-616B-4242-A902-7AB0D477FD44}" srcOrd="0" destOrd="0" presId="urn:microsoft.com/office/officeart/2005/8/layout/vList5"/>
    <dgm:cxn modelId="{008CF846-7715-438E-AF42-370912266EE0}" type="presOf" srcId="{BC1414EF-A766-45DC-9BE9-E302ACF5C495}" destId="{E17CCF1E-C960-4386-836B-785BEFECE923}" srcOrd="0" destOrd="0" presId="urn:microsoft.com/office/officeart/2005/8/layout/vList5"/>
    <dgm:cxn modelId="{DBE1DEE1-3C96-49AF-9AA2-149D34A580BF}" type="presParOf" srcId="{D86C677B-616B-4242-A902-7AB0D477FD44}" destId="{55EA60FA-5CAA-4854-BE2A-F35F88ED7098}" srcOrd="0" destOrd="0" presId="urn:microsoft.com/office/officeart/2005/8/layout/vList5"/>
    <dgm:cxn modelId="{CE5840C1-EDE6-41F3-B607-29F92ACE60C9}" type="presParOf" srcId="{55EA60FA-5CAA-4854-BE2A-F35F88ED7098}" destId="{E17CCF1E-C960-4386-836B-785BEFECE92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E7D63A-7C1C-4EE5-80BB-899D707D9968}" type="doc">
      <dgm:prSet loTypeId="urn:microsoft.com/office/officeart/2005/8/layout/vList2" loCatId="list" qsTypeId="urn:microsoft.com/office/officeart/2005/8/quickstyle/simple1" qsCatId="simple" csTypeId="urn:microsoft.com/office/officeart/2005/8/colors/colorful1#4" csCatId="colorful"/>
      <dgm:spPr/>
      <dgm:t>
        <a:bodyPr/>
        <a:lstStyle/>
        <a:p>
          <a:endParaRPr lang="ru-RU"/>
        </a:p>
      </dgm:t>
    </dgm:pt>
    <dgm:pt modelId="{0EFB273C-5855-47C3-9ECE-1D7648D7E110}">
      <dgm:prSet custT="1"/>
      <dgm:spPr/>
      <dgm:t>
        <a:bodyPr/>
        <a:lstStyle/>
        <a:p>
          <a:pPr algn="ctr" rtl="0"/>
          <a:r>
            <a:rPr lang="ru-RU" sz="2400" b="1" i="0" dirty="0" smtClean="0"/>
            <a:t>Игры-эксперименты</a:t>
          </a:r>
          <a:endParaRPr lang="ru-RU" sz="2400" b="1" dirty="0"/>
        </a:p>
      </dgm:t>
    </dgm:pt>
    <dgm:pt modelId="{CB1C79AD-A1E3-408C-9781-BB427FBF54ED}" type="parTrans" cxnId="{9C6DA9A5-DF14-400A-AD91-C2509AE58F85}">
      <dgm:prSet/>
      <dgm:spPr/>
      <dgm:t>
        <a:bodyPr/>
        <a:lstStyle/>
        <a:p>
          <a:endParaRPr lang="ru-RU"/>
        </a:p>
      </dgm:t>
    </dgm:pt>
    <dgm:pt modelId="{AA721FB7-9FB6-43B5-9152-68136F4599F5}" type="sibTrans" cxnId="{9C6DA9A5-DF14-400A-AD91-C2509AE58F85}">
      <dgm:prSet/>
      <dgm:spPr/>
      <dgm:t>
        <a:bodyPr/>
        <a:lstStyle/>
        <a:p>
          <a:endParaRPr lang="ru-RU"/>
        </a:p>
      </dgm:t>
    </dgm:pt>
    <dgm:pt modelId="{FBD38AF2-AA69-4899-9DC6-FEDB048D5B23}" type="pres">
      <dgm:prSet presAssocID="{BFE7D63A-7C1C-4EE5-80BB-899D707D99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B5D9F-8C37-471E-BB02-B4953B14DBCE}" type="pres">
      <dgm:prSet presAssocID="{0EFB273C-5855-47C3-9ECE-1D7648D7E110}" presName="parentText" presStyleLbl="node1" presStyleIdx="0" presStyleCnt="1" custLinFactY="-8552" custLinFactNeighborX="-19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3AFF5-10F1-4874-81FF-682D30391399}" type="presOf" srcId="{BFE7D63A-7C1C-4EE5-80BB-899D707D9968}" destId="{FBD38AF2-AA69-4899-9DC6-FEDB048D5B23}" srcOrd="0" destOrd="0" presId="urn:microsoft.com/office/officeart/2005/8/layout/vList2"/>
    <dgm:cxn modelId="{998476CE-83CA-4BC2-8FB6-CC7225AD9051}" type="presOf" srcId="{0EFB273C-5855-47C3-9ECE-1D7648D7E110}" destId="{56DB5D9F-8C37-471E-BB02-B4953B14DBCE}" srcOrd="0" destOrd="0" presId="urn:microsoft.com/office/officeart/2005/8/layout/vList2"/>
    <dgm:cxn modelId="{9C6DA9A5-DF14-400A-AD91-C2509AE58F85}" srcId="{BFE7D63A-7C1C-4EE5-80BB-899D707D9968}" destId="{0EFB273C-5855-47C3-9ECE-1D7648D7E110}" srcOrd="0" destOrd="0" parTransId="{CB1C79AD-A1E3-408C-9781-BB427FBF54ED}" sibTransId="{AA721FB7-9FB6-43B5-9152-68136F4599F5}"/>
    <dgm:cxn modelId="{7ABD51B3-78A0-49F4-8572-AE96D05FF5B6}" type="presParOf" srcId="{FBD38AF2-AA69-4899-9DC6-FEDB048D5B23}" destId="{56DB5D9F-8C37-471E-BB02-B4953B14DB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5AE87D-CE28-4C52-AABE-7898B58243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7B04E1-001A-4CE9-A7F7-60CDB8359D8D}">
      <dgm:prSet custT="1"/>
      <dgm:spPr/>
      <dgm:t>
        <a:bodyPr/>
        <a:lstStyle/>
        <a:p>
          <a:pPr algn="ctr" rtl="0"/>
          <a:r>
            <a:rPr lang="ru-RU" sz="4000" b="1" dirty="0" smtClean="0"/>
            <a:t>Опыт «Разноцветная вода»</a:t>
          </a:r>
          <a:endParaRPr lang="ru-RU" sz="4000" b="1" dirty="0"/>
        </a:p>
      </dgm:t>
    </dgm:pt>
    <dgm:pt modelId="{C237355E-9C89-4840-9915-9B3F76677B13}" type="parTrans" cxnId="{AC0E3424-7902-4EC9-8E38-66A5A5A217B3}">
      <dgm:prSet/>
      <dgm:spPr/>
      <dgm:t>
        <a:bodyPr/>
        <a:lstStyle/>
        <a:p>
          <a:endParaRPr lang="ru-RU"/>
        </a:p>
      </dgm:t>
    </dgm:pt>
    <dgm:pt modelId="{B1CC4715-18FE-494E-B058-6E0E974CAAAB}" type="sibTrans" cxnId="{AC0E3424-7902-4EC9-8E38-66A5A5A217B3}">
      <dgm:prSet/>
      <dgm:spPr/>
      <dgm:t>
        <a:bodyPr/>
        <a:lstStyle/>
        <a:p>
          <a:endParaRPr lang="ru-RU"/>
        </a:p>
      </dgm:t>
    </dgm:pt>
    <dgm:pt modelId="{C565CBEB-33F3-4BE3-8689-1D16E96A343E}" type="pres">
      <dgm:prSet presAssocID="{395AE87D-CE28-4C52-AABE-7898B58243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A505B7-56A8-4736-A0BD-84C39B9B0577}" type="pres">
      <dgm:prSet presAssocID="{9B7B04E1-001A-4CE9-A7F7-60CDB8359D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4D51D-71EE-48BB-AB5C-CDAB8A522B6C}" type="presOf" srcId="{9B7B04E1-001A-4CE9-A7F7-60CDB8359D8D}" destId="{04A505B7-56A8-4736-A0BD-84C39B9B0577}" srcOrd="0" destOrd="0" presId="urn:microsoft.com/office/officeart/2005/8/layout/vList2"/>
    <dgm:cxn modelId="{AC0E3424-7902-4EC9-8E38-66A5A5A217B3}" srcId="{395AE87D-CE28-4C52-AABE-7898B58243EF}" destId="{9B7B04E1-001A-4CE9-A7F7-60CDB8359D8D}" srcOrd="0" destOrd="0" parTransId="{C237355E-9C89-4840-9915-9B3F76677B13}" sibTransId="{B1CC4715-18FE-494E-B058-6E0E974CAAAB}"/>
    <dgm:cxn modelId="{3364356B-ADF9-485B-824C-55E90F0FC195}" type="presOf" srcId="{395AE87D-CE28-4C52-AABE-7898B58243EF}" destId="{C565CBEB-33F3-4BE3-8689-1D16E96A343E}" srcOrd="0" destOrd="0" presId="urn:microsoft.com/office/officeart/2005/8/layout/vList2"/>
    <dgm:cxn modelId="{E3A4DA83-7221-4489-8572-FD6BCAA6282E}" type="presParOf" srcId="{C565CBEB-33F3-4BE3-8689-1D16E96A343E}" destId="{04A505B7-56A8-4736-A0BD-84C39B9B05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5B2B6B-3E7B-4DBE-BA79-BB1463270F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0A2B37-CDA7-4FEE-B45A-664879BACFBB}">
      <dgm:prSet custT="1"/>
      <dgm:spPr/>
      <dgm:t>
        <a:bodyPr/>
        <a:lstStyle/>
        <a:p>
          <a:pPr algn="ctr" rtl="0"/>
          <a:r>
            <a:rPr lang="ru-RU" sz="4000" b="1" dirty="0" smtClean="0"/>
            <a:t>Опыт «Разноцветная вода»</a:t>
          </a:r>
          <a:r>
            <a:rPr lang="ru-RU" sz="2100" b="1" dirty="0" smtClean="0"/>
            <a:t/>
          </a:r>
          <a:br>
            <a:rPr lang="ru-RU" sz="2100" b="1" dirty="0" smtClean="0"/>
          </a:br>
          <a:endParaRPr lang="ru-RU" sz="2100" dirty="0"/>
        </a:p>
      </dgm:t>
    </dgm:pt>
    <dgm:pt modelId="{A3D3A9F2-81AA-45F7-868C-187200D91D7E}" type="parTrans" cxnId="{ED7B1BE3-55E9-40BE-9565-EB831955BBD8}">
      <dgm:prSet/>
      <dgm:spPr/>
      <dgm:t>
        <a:bodyPr/>
        <a:lstStyle/>
        <a:p>
          <a:endParaRPr lang="ru-RU"/>
        </a:p>
      </dgm:t>
    </dgm:pt>
    <dgm:pt modelId="{C4377881-3434-41CE-A262-1655DD6F2944}" type="sibTrans" cxnId="{ED7B1BE3-55E9-40BE-9565-EB831955BBD8}">
      <dgm:prSet/>
      <dgm:spPr/>
      <dgm:t>
        <a:bodyPr/>
        <a:lstStyle/>
        <a:p>
          <a:endParaRPr lang="ru-RU"/>
        </a:p>
      </dgm:t>
    </dgm:pt>
    <dgm:pt modelId="{4BD8C564-6096-47C8-AB80-1C356B20A6FB}" type="pres">
      <dgm:prSet presAssocID="{975B2B6B-3E7B-4DBE-BA79-BB1463270F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4BC752-E1A5-4FF6-A148-DD0D2C83C803}" type="pres">
      <dgm:prSet presAssocID="{790A2B37-CDA7-4FEE-B45A-664879BACFBB}" presName="parentText" presStyleLbl="node1" presStyleIdx="0" presStyleCnt="1" custLinFactNeighborX="1001" custLinFactNeighborY="-106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2700E3-082E-47B8-BD89-299411A72E4C}" type="presOf" srcId="{975B2B6B-3E7B-4DBE-BA79-BB1463270F67}" destId="{4BD8C564-6096-47C8-AB80-1C356B20A6FB}" srcOrd="0" destOrd="0" presId="urn:microsoft.com/office/officeart/2005/8/layout/vList2"/>
    <dgm:cxn modelId="{4B82E3A0-DD92-4688-9C09-4DE7B7B6E068}" type="presOf" srcId="{790A2B37-CDA7-4FEE-B45A-664879BACFBB}" destId="{744BC752-E1A5-4FF6-A148-DD0D2C83C803}" srcOrd="0" destOrd="0" presId="urn:microsoft.com/office/officeart/2005/8/layout/vList2"/>
    <dgm:cxn modelId="{ED7B1BE3-55E9-40BE-9565-EB831955BBD8}" srcId="{975B2B6B-3E7B-4DBE-BA79-BB1463270F67}" destId="{790A2B37-CDA7-4FEE-B45A-664879BACFBB}" srcOrd="0" destOrd="0" parTransId="{A3D3A9F2-81AA-45F7-868C-187200D91D7E}" sibTransId="{C4377881-3434-41CE-A262-1655DD6F2944}"/>
    <dgm:cxn modelId="{81E89249-78C5-4872-BBE4-055BEE8A5142}" type="presParOf" srcId="{4BD8C564-6096-47C8-AB80-1C356B20A6FB}" destId="{744BC752-E1A5-4FF6-A148-DD0D2C83C8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F3E81-7638-4424-A091-720A8C7BB0B8}">
      <dsp:nvSpPr>
        <dsp:cNvPr id="0" name=""/>
        <dsp:cNvSpPr/>
      </dsp:nvSpPr>
      <dsp:spPr>
        <a:xfrm>
          <a:off x="0" y="1243"/>
          <a:ext cx="7772400" cy="2425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chemeClr val="tx2">
                  <a:lumMod val="75000"/>
                </a:schemeClr>
              </a:solidFill>
            </a:rPr>
            <a:t>Познавательно-речевое развитие </a:t>
          </a:r>
          <a:r>
            <a:rPr lang="ru-RU" sz="4400" b="1" kern="1200" dirty="0" smtClean="0">
              <a:solidFill>
                <a:schemeClr val="tx2">
                  <a:lumMod val="75000"/>
                </a:schemeClr>
              </a:solidFill>
            </a:rPr>
            <a:t/>
          </a:r>
          <a:br>
            <a:rPr lang="ru-RU" sz="4400" b="1" kern="1200" dirty="0" smtClean="0">
              <a:solidFill>
                <a:schemeClr val="tx2">
                  <a:lumMod val="75000"/>
                </a:schemeClr>
              </a:solidFill>
            </a:rPr>
          </a:br>
          <a:endParaRPr lang="ru-RU" sz="4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8413" y="119656"/>
        <a:ext cx="7535574" cy="21888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A4F69-AD95-4E59-BE60-04B5665FDB2D}">
      <dsp:nvSpPr>
        <dsp:cNvPr id="0" name=""/>
        <dsp:cNvSpPr/>
      </dsp:nvSpPr>
      <dsp:spPr>
        <a:xfrm>
          <a:off x="0" y="35710"/>
          <a:ext cx="3594251" cy="229975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06281-A117-4734-88D5-F5621F816F38}">
      <dsp:nvSpPr>
        <dsp:cNvPr id="0" name=""/>
        <dsp:cNvSpPr/>
      </dsp:nvSpPr>
      <dsp:spPr>
        <a:xfrm>
          <a:off x="10914" y="2319480"/>
          <a:ext cx="3574387" cy="411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Предварительная работа</a:t>
          </a:r>
          <a:endParaRPr lang="ru-RU" sz="2000" b="1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10914" y="2319480"/>
        <a:ext cx="3574387" cy="411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DD97-2A51-4FD7-B8B1-8C004A24ACDF}">
      <dsp:nvSpPr>
        <dsp:cNvPr id="0" name=""/>
        <dsp:cNvSpPr/>
      </dsp:nvSpPr>
      <dsp:spPr>
        <a:xfrm>
          <a:off x="4018" y="0"/>
          <a:ext cx="8221563" cy="12527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i="1" kern="1200" baseline="0" dirty="0" smtClean="0">
              <a:solidFill>
                <a:srgbClr val="7E0000"/>
              </a:solidFill>
            </a:rPr>
            <a:t>Виды игр и их действие на познавательно-речевое развитие</a:t>
          </a:r>
          <a:endParaRPr lang="ru-RU" sz="3500" b="1" i="1" kern="1200" baseline="0" dirty="0">
            <a:solidFill>
              <a:srgbClr val="7E0000"/>
            </a:solidFill>
          </a:endParaRPr>
        </a:p>
      </dsp:txBody>
      <dsp:txXfrm>
        <a:off x="630382" y="0"/>
        <a:ext cx="6968835" cy="1252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CCF1E-C960-4386-836B-785BEFECE923}">
      <dsp:nvSpPr>
        <dsp:cNvPr id="0" name=""/>
        <dsp:cNvSpPr/>
      </dsp:nvSpPr>
      <dsp:spPr>
        <a:xfrm>
          <a:off x="294941" y="312"/>
          <a:ext cx="3232308" cy="6391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Сюжетно-ролевые игры</a:t>
          </a:r>
          <a:endParaRPr lang="ru-RU" sz="2400" b="1" kern="1200" dirty="0"/>
        </a:p>
      </dsp:txBody>
      <dsp:txXfrm>
        <a:off x="326141" y="31512"/>
        <a:ext cx="3169908" cy="5767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81AE3-0C77-4ABA-92E6-3E40BC80801D}">
      <dsp:nvSpPr>
        <dsp:cNvPr id="0" name=""/>
        <dsp:cNvSpPr/>
      </dsp:nvSpPr>
      <dsp:spPr>
        <a:xfrm>
          <a:off x="0" y="1640"/>
          <a:ext cx="3822192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Игры-драматизации</a:t>
          </a:r>
          <a:endParaRPr lang="ru-RU" sz="2400" b="1" kern="1200" dirty="0"/>
        </a:p>
      </dsp:txBody>
      <dsp:txXfrm>
        <a:off x="31070" y="32710"/>
        <a:ext cx="3760052" cy="574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DD97-2A51-4FD7-B8B1-8C004A24ACDF}">
      <dsp:nvSpPr>
        <dsp:cNvPr id="0" name=""/>
        <dsp:cNvSpPr/>
      </dsp:nvSpPr>
      <dsp:spPr>
        <a:xfrm>
          <a:off x="4018" y="0"/>
          <a:ext cx="8221563" cy="12527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i="1" kern="1200" baseline="0" dirty="0" smtClean="0">
              <a:solidFill>
                <a:srgbClr val="7E0000"/>
              </a:solidFill>
            </a:rPr>
            <a:t>Виды игр и их действие на познавательно-речевое развитие</a:t>
          </a:r>
          <a:endParaRPr lang="ru-RU" sz="3500" b="1" i="1" kern="1200" baseline="0" dirty="0">
            <a:solidFill>
              <a:srgbClr val="7E0000"/>
            </a:solidFill>
          </a:endParaRPr>
        </a:p>
      </dsp:txBody>
      <dsp:txXfrm>
        <a:off x="630382" y="0"/>
        <a:ext cx="6968835" cy="12527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CCF1E-C960-4386-836B-785BEFECE923}">
      <dsp:nvSpPr>
        <dsp:cNvPr id="0" name=""/>
        <dsp:cNvSpPr/>
      </dsp:nvSpPr>
      <dsp:spPr>
        <a:xfrm>
          <a:off x="294941" y="312"/>
          <a:ext cx="3232308" cy="6391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Дидактические игры</a:t>
          </a:r>
          <a:endParaRPr lang="ru-RU" sz="2400" b="1" kern="1200" dirty="0"/>
        </a:p>
      </dsp:txBody>
      <dsp:txXfrm>
        <a:off x="326141" y="31512"/>
        <a:ext cx="3169908" cy="5767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B5D9F-8C37-471E-BB02-B4953B14DBCE}">
      <dsp:nvSpPr>
        <dsp:cNvPr id="0" name=""/>
        <dsp:cNvSpPr/>
      </dsp:nvSpPr>
      <dsp:spPr>
        <a:xfrm>
          <a:off x="0" y="0"/>
          <a:ext cx="3822192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Игры-эксперименты</a:t>
          </a:r>
          <a:endParaRPr lang="ru-RU" sz="2400" b="1" kern="1200" dirty="0"/>
        </a:p>
      </dsp:txBody>
      <dsp:txXfrm>
        <a:off x="31070" y="31070"/>
        <a:ext cx="3760052" cy="5743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505B7-56A8-4736-A0BD-84C39B9B0577}">
      <dsp:nvSpPr>
        <dsp:cNvPr id="0" name=""/>
        <dsp:cNvSpPr/>
      </dsp:nvSpPr>
      <dsp:spPr>
        <a:xfrm>
          <a:off x="0" y="17963"/>
          <a:ext cx="784887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Опыт «Разноцветная вода»</a:t>
          </a:r>
          <a:endParaRPr lang="ru-RU" sz="4000" b="1" kern="1200" dirty="0"/>
        </a:p>
      </dsp:txBody>
      <dsp:txXfrm>
        <a:off x="59399" y="77362"/>
        <a:ext cx="7730074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BC752-E1A5-4FF6-A148-DD0D2C83C803}">
      <dsp:nvSpPr>
        <dsp:cNvPr id="0" name=""/>
        <dsp:cNvSpPr/>
      </dsp:nvSpPr>
      <dsp:spPr>
        <a:xfrm>
          <a:off x="0" y="0"/>
          <a:ext cx="7416824" cy="85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Опыт «Разноцветная вода»</a:t>
          </a:r>
          <a:r>
            <a:rPr lang="ru-RU" sz="2100" b="1" kern="1200" dirty="0" smtClean="0"/>
            <a:t/>
          </a:r>
          <a:br>
            <a:rPr lang="ru-RU" sz="2100" b="1" kern="1200" dirty="0" smtClean="0"/>
          </a:br>
          <a:endParaRPr lang="ru-RU" sz="2100" kern="1200" dirty="0"/>
        </a:p>
      </dsp:txBody>
      <dsp:txXfrm>
        <a:off x="41905" y="41905"/>
        <a:ext cx="7333014" cy="774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F63C8-2158-4724-B182-079FC9876699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5774-C460-4FB5-850E-DD9067254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0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46FF8-263A-4ED8-9B9B-D867483D7BE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D6420-7DE2-4F7D-BADE-F550514A0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3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D6420-7DE2-4F7D-BADE-F550514A007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6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D6420-7DE2-4F7D-BADE-F550514A0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D6420-7DE2-4F7D-BADE-F550514A007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A1F4-8E63-4FE2-A872-DF60B732743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E668-563C-4AD2-8B68-37645758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A1F4-8E63-4FE2-A872-DF60B732743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E668-563C-4AD2-8B68-37645758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A1F4-8E63-4FE2-A872-DF60B732743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E668-563C-4AD2-8B68-3764575814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A1F4-8E63-4FE2-A872-DF60B732743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E668-563C-4AD2-8B68-376457581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A1F4-8E63-4FE2-A872-DF60B732743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E668-563C-4AD2-8B68-37645758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A1F4-8E63-4FE2-A872-DF60B732743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E668-563C-4AD2-8B68-376457581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A1F4-8E63-4FE2-A872-DF60B732743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E668-563C-4AD2-8B68-37645758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A1F4-8E63-4FE2-A872-DF60B732743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E668-563C-4AD2-8B68-37645758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A1F4-8E63-4FE2-A872-DF60B732743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E668-563C-4AD2-8B68-37645758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A1F4-8E63-4FE2-A872-DF60B732743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E668-563C-4AD2-8B68-376457581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A1F4-8E63-4FE2-A872-DF60B732743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E668-563C-4AD2-8B68-376457581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CB3A1F4-8E63-4FE2-A872-DF60B732743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F23E668-563C-4AD2-8B68-376457581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Data" Target="../diagrams/data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.jpeg"/><Relationship Id="rId17" Type="http://schemas.microsoft.com/office/2007/relationships/diagramDrawing" Target="../diagrams/drawing4.xml"/><Relationship Id="rId2" Type="http://schemas.openxmlformats.org/officeDocument/2006/relationships/diagramData" Target="../diagrams/data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QuickStyle" Target="../diagrams/quickStyle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4.jpe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19389325"/>
              </p:ext>
            </p:extLst>
          </p:nvPr>
        </p:nvGraphicFramePr>
        <p:xfrm>
          <a:off x="683568" y="908720"/>
          <a:ext cx="7772400" cy="2428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473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Подготовила: воспитатель </a:t>
            </a:r>
            <a:r>
              <a:rPr lang="en-US" sz="2400" b="1" dirty="0" smtClean="0">
                <a:solidFill>
                  <a:srgbClr val="C00000"/>
                </a:solidFill>
              </a:rPr>
              <a:t>II</a:t>
            </a:r>
            <a:r>
              <a:rPr lang="ru-RU" sz="2400" b="1" dirty="0" smtClean="0">
                <a:solidFill>
                  <a:srgbClr val="C00000"/>
                </a:solidFill>
              </a:rPr>
              <a:t> МЛАДШЕЙ «А»группы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ГНАТЕНКО ЕЛЕНА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51758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/>
              <a:t>Опыт «Разноцветная вода»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3822192" cy="151216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 итогам проведенного опыта с водой были выявлены свойства воды: жидкая, прозрачная, бесцветная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3822192" cy="150385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Опыт с подкрашиванием воды стал началом следующего эксперимента «Чудесные превращения капельки»</a:t>
            </a:r>
            <a:endParaRPr lang="ru-RU" b="1" dirty="0"/>
          </a:p>
        </p:txBody>
      </p:sp>
      <p:pic>
        <p:nvPicPr>
          <p:cNvPr id="3076" name="Picture 4" descr="E:\Documents and Settings\User\Рабочий стол\РАБОТА\сенсорика\2014-02-16\2014-02-27\SAM_4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3168352" cy="27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Documents and Settings\User\Рабочий стол\РАБОТА\сенсорика\2014-02-16\2014-02-27\SAM_4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3541167" cy="27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«Чудесные превращения капельки»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48264" y="1988840"/>
            <a:ext cx="1224136" cy="6480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59832" y="1772816"/>
            <a:ext cx="2448272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ЖИДКОСТЬ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331640" y="2852936"/>
            <a:ext cx="57606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995936" y="2852936"/>
            <a:ext cx="86409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267744" y="2204864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1124000" y="2069232"/>
            <a:ext cx="12241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580112" y="2204864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380312" y="2852936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Содержимое 19" descr="F:\Новая папка (2)\SAM_423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541" y="3717032"/>
            <a:ext cx="2608262" cy="28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:\Documents and Settings\User\Рабочий стол\РАБОТА\сенсорика\2014-02-16\2014-02-27\SAM_4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2411133" cy="28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ocuments and Settings\User\Рабочий стол\РАБОТА\сенсорика\2014-02-16\2014-02-27\SAM_44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28442"/>
            <a:ext cx="2304256" cy="282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9" grpId="0" animBg="1"/>
      <p:bldP spid="11" grpId="0" animBg="1"/>
      <p:bldP spid="12" grpId="0" animBg="1"/>
      <p:bldP spid="13" grpId="0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Игры-драматизации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8136904" cy="158417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Игры - драматизации включают в себя инсценирование песен, инсценирование сказок, инсценирование литературных текстов, инсценирование потешек,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игровое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творчество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детей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2747928"/>
              </p:ext>
            </p:extLst>
          </p:nvPr>
        </p:nvGraphicFramePr>
        <p:xfrm>
          <a:off x="789517" y="3357562"/>
          <a:ext cx="3596217" cy="276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4" y="3140968"/>
            <a:ext cx="4175447" cy="33843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чтение сказки </a:t>
            </a:r>
            <a:r>
              <a:rPr lang="ru-RU" dirty="0" smtClean="0"/>
              <a:t>; показ </a:t>
            </a:r>
            <a:r>
              <a:rPr lang="ru-RU" dirty="0"/>
              <a:t>сказки; обсуждение сказки, беседа с детьми на тему: «Чему учит сказка?»; распределение ролей, разучивание и проведение эмоциональной гимнастики, основанной на упражнении детей в изображении чувств героев сказки с помощью мимики, жестов, движений, собственной речи; подготовка атрибутов;</a:t>
            </a:r>
          </a:p>
        </p:txBody>
      </p:sp>
    </p:spTree>
    <p:extLst>
      <p:ext uri="{BB962C8B-B14F-4D97-AF65-F5344CB8AC3E}">
        <p14:creationId xmlns:p14="http://schemas.microsoft.com/office/powerpoint/2010/main" val="26597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457200" y="260648"/>
            <a:ext cx="8229600" cy="1152128"/>
          </a:xfrm>
          <a:custGeom>
            <a:avLst/>
            <a:gdLst>
              <a:gd name="connsiteX0" fmla="*/ 0 w 8229600"/>
              <a:gd name="connsiteY0" fmla="*/ 212164 h 1272960"/>
              <a:gd name="connsiteX1" fmla="*/ 212164 w 8229600"/>
              <a:gd name="connsiteY1" fmla="*/ 0 h 1272960"/>
              <a:gd name="connsiteX2" fmla="*/ 8017436 w 8229600"/>
              <a:gd name="connsiteY2" fmla="*/ 0 h 1272960"/>
              <a:gd name="connsiteX3" fmla="*/ 8229600 w 8229600"/>
              <a:gd name="connsiteY3" fmla="*/ 212164 h 1272960"/>
              <a:gd name="connsiteX4" fmla="*/ 8229600 w 8229600"/>
              <a:gd name="connsiteY4" fmla="*/ 1060796 h 1272960"/>
              <a:gd name="connsiteX5" fmla="*/ 8017436 w 8229600"/>
              <a:gd name="connsiteY5" fmla="*/ 1272960 h 1272960"/>
              <a:gd name="connsiteX6" fmla="*/ 212164 w 8229600"/>
              <a:gd name="connsiteY6" fmla="*/ 1272960 h 1272960"/>
              <a:gd name="connsiteX7" fmla="*/ 0 w 8229600"/>
              <a:gd name="connsiteY7" fmla="*/ 1060796 h 1272960"/>
              <a:gd name="connsiteX8" fmla="*/ 0 w 8229600"/>
              <a:gd name="connsiteY8" fmla="*/ 212164 h 127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272960">
                <a:moveTo>
                  <a:pt x="0" y="212164"/>
                </a:moveTo>
                <a:cubicBezTo>
                  <a:pt x="0" y="94989"/>
                  <a:pt x="94989" y="0"/>
                  <a:pt x="212164" y="0"/>
                </a:cubicBezTo>
                <a:lnTo>
                  <a:pt x="8017436" y="0"/>
                </a:lnTo>
                <a:cubicBezTo>
                  <a:pt x="8134611" y="0"/>
                  <a:pt x="8229600" y="94989"/>
                  <a:pt x="8229600" y="212164"/>
                </a:cubicBezTo>
                <a:lnTo>
                  <a:pt x="8229600" y="1060796"/>
                </a:lnTo>
                <a:cubicBezTo>
                  <a:pt x="8229600" y="1177971"/>
                  <a:pt x="8134611" y="1272960"/>
                  <a:pt x="8017436" y="1272960"/>
                </a:cubicBezTo>
                <a:lnTo>
                  <a:pt x="212164" y="1272960"/>
                </a:lnTo>
                <a:cubicBezTo>
                  <a:pt x="94989" y="1272960"/>
                  <a:pt x="0" y="1177971"/>
                  <a:pt x="0" y="1060796"/>
                </a:cubicBezTo>
                <a:lnTo>
                  <a:pt x="0" y="2121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061" tIns="184061" rIns="184061" bIns="184061" numCol="1" spcCol="1270" anchor="ctr" anchorCtr="0">
            <a:noAutofit/>
          </a:bodyPr>
          <a:lstStyle/>
          <a:p>
            <a:r>
              <a:rPr lang="ru-RU" sz="4400" b="1" dirty="0" smtClean="0">
                <a:solidFill>
                  <a:srgbClr val="127414"/>
                </a:solidFill>
              </a:rPr>
              <a:t>        Разыгрывание сказки               «Колобок»</a:t>
            </a:r>
            <a:endParaRPr lang="ru-RU" sz="4400" b="1" dirty="0">
              <a:solidFill>
                <a:srgbClr val="12741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5556" y="1628800"/>
            <a:ext cx="7992888" cy="639762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rgbClr val="127414"/>
              </a:solidFill>
            </a:endParaRPr>
          </a:p>
        </p:txBody>
      </p:sp>
      <p:pic>
        <p:nvPicPr>
          <p:cNvPr id="1026" name="Picture 2" descr="F:\Новая папка\SAM_40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3116"/>
            <a:ext cx="3143272" cy="1947859"/>
          </a:xfrm>
          <a:prstGeom prst="rect">
            <a:avLst/>
          </a:prstGeom>
          <a:noFill/>
        </p:spPr>
      </p:pic>
      <p:pic>
        <p:nvPicPr>
          <p:cNvPr id="1030" name="Picture 6" descr="F:\Новая папка\SAM_41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000240"/>
            <a:ext cx="3095621" cy="2071701"/>
          </a:xfrm>
          <a:prstGeom prst="rect">
            <a:avLst/>
          </a:prstGeom>
          <a:noFill/>
        </p:spPr>
      </p:pic>
      <p:pic>
        <p:nvPicPr>
          <p:cNvPr id="14" name="Рисунок 13" descr="F:\Новая папка\SAM_408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357694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:\Новая папка\SAM_409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143380"/>
            <a:ext cx="3143272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14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7801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27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Драматизация сказки</a:t>
            </a:r>
            <a:br>
              <a:rPr lang="ru-RU" b="1" dirty="0" smtClean="0">
                <a:solidFill>
                  <a:srgbClr val="127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127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«Репка»</a:t>
            </a:r>
            <a:endParaRPr lang="ru-RU" b="1" dirty="0">
              <a:solidFill>
                <a:srgbClr val="1274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768752" cy="3096344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0000CC"/>
                </a:solidFill>
              </a:rPr>
              <a:t>Цели: 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00CC"/>
                </a:solidFill>
              </a:rPr>
              <a:t>побуждать </a:t>
            </a:r>
            <a:r>
              <a:rPr lang="ru-RU" sz="2400" b="1" dirty="0">
                <a:solidFill>
                  <a:srgbClr val="0000CC"/>
                </a:solidFill>
              </a:rPr>
              <a:t>детей участвовать в драматизации сказки, </a:t>
            </a:r>
            <a:r>
              <a:rPr lang="ru-RU" sz="2400" b="1" dirty="0" smtClean="0">
                <a:solidFill>
                  <a:srgbClr val="0000CC"/>
                </a:solidFill>
              </a:rPr>
              <a:t>способствовать </a:t>
            </a:r>
            <a:r>
              <a:rPr lang="ru-RU" sz="2400" b="1" dirty="0">
                <a:solidFill>
                  <a:srgbClr val="0000CC"/>
                </a:solidFill>
              </a:rPr>
              <a:t>воспитанию любви и </a:t>
            </a:r>
            <a:r>
              <a:rPr lang="ru-RU" sz="2400" b="1" dirty="0" smtClean="0">
                <a:solidFill>
                  <a:srgbClr val="0000CC"/>
                </a:solidFill>
              </a:rPr>
              <a:t>животным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00CC"/>
                </a:solidFill>
              </a:rPr>
              <a:t>Способствовать более глубокому пониманию смысла сказки;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00CC"/>
                </a:solidFill>
              </a:rPr>
              <a:t>Активизировать речь детей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ru-RU" sz="2400" b="1" dirty="0" smtClean="0">
              <a:solidFill>
                <a:srgbClr val="0000CC"/>
              </a:solidFill>
            </a:endParaRPr>
          </a:p>
          <a:p>
            <a:pPr algn="just"/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27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Драматизация сказки «Репка»</a:t>
            </a:r>
            <a:endParaRPr lang="ru-RU" b="1" dirty="0">
              <a:solidFill>
                <a:srgbClr val="1274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53743"/>
            <a:ext cx="2948379" cy="2266008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6576" y="1628801"/>
            <a:ext cx="288925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4253743"/>
            <a:ext cx="2889250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Новая папка (2)\SAM_42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571613"/>
            <a:ext cx="3105142" cy="2342568"/>
          </a:xfrm>
          <a:prstGeom prst="rect">
            <a:avLst/>
          </a:prstGeom>
          <a:noFill/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286256"/>
            <a:ext cx="2948379" cy="2266008"/>
          </a:xfrm>
          <a:prstGeom prst="rect">
            <a:avLst/>
          </a:prstGeom>
        </p:spPr>
      </p:pic>
      <p:pic>
        <p:nvPicPr>
          <p:cNvPr id="2052" name="Picture 4" descr="F:\Новая папка (2)\SAM_42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143380"/>
            <a:ext cx="3143239" cy="2446923"/>
          </a:xfrm>
          <a:prstGeom prst="rect">
            <a:avLst/>
          </a:prstGeom>
          <a:noFill/>
        </p:spPr>
      </p:pic>
      <p:pic>
        <p:nvPicPr>
          <p:cNvPr id="2053" name="Picture 5" descr="F:\Новая папка (2)\SAM_42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1921" y="1500174"/>
            <a:ext cx="3092046" cy="2571767"/>
          </a:xfrm>
          <a:prstGeom prst="rect">
            <a:avLst/>
          </a:prstGeom>
          <a:noFill/>
        </p:spPr>
      </p:pic>
      <p:pic>
        <p:nvPicPr>
          <p:cNvPr id="2054" name="Picture 6" descr="F:\Новая папка (2)\SAM_42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4143380"/>
            <a:ext cx="3071834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705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Познавательное речевое  развитие в образовательной деятельности</a:t>
            </a:r>
            <a:endParaRPr lang="ru-RU" sz="3200" dirty="0"/>
          </a:p>
        </p:txBody>
      </p:sp>
      <p:pic>
        <p:nvPicPr>
          <p:cNvPr id="4" name="Содержимое 3" descr="F:\Новая папка\SAM_405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2588419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Новая папка (3)\SAM_42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275" y="1662890"/>
            <a:ext cx="2457450" cy="353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Новая папка (3)\SAM_43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071678"/>
            <a:ext cx="234434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F:\Новая папка (3)\SAM_43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28604"/>
            <a:ext cx="2786082" cy="211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Новая папка (3)\SAM_435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14291"/>
            <a:ext cx="2534284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Новая папка (3)\SAM_43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9140" y="2481372"/>
            <a:ext cx="2525719" cy="189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Новая папка (3)\SAM_43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429132"/>
            <a:ext cx="2905125" cy="217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Новая папка (3)\SAM_438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000504"/>
            <a:ext cx="2661213" cy="244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Новая папка\SAM_41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00042"/>
            <a:ext cx="307537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F:\Новая папка\SAM_414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00372"/>
            <a:ext cx="2381648" cy="33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Новая папка\SAM_41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000372"/>
            <a:ext cx="25003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Новая папка\SAM_41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928934"/>
            <a:ext cx="2857520" cy="338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581128"/>
            <a:ext cx="2304256" cy="2082161"/>
          </a:xfrm>
        </p:spPr>
      </p:pic>
      <p:sp>
        <p:nvSpPr>
          <p:cNvPr id="7" name="Прямоугольник 6"/>
          <p:cNvSpPr/>
          <p:nvPr/>
        </p:nvSpPr>
        <p:spPr>
          <a:xfrm>
            <a:off x="467544" y="836713"/>
            <a:ext cx="8424936" cy="3600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Up">
              <a:avLst/>
            </a:prstTxWarp>
            <a:spAutoFit/>
            <a:scene3d>
              <a:camera prst="perspective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8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912767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 для того нам и дано детство, чтобы мы играли…» (В.В. Зеньковский)</a:t>
            </a:r>
            <a:endParaRPr lang="ru-RU" sz="36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35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познавательно-речевых способностей </a:t>
            </a:r>
            <a:r>
              <a:rPr lang="ru-RU" sz="27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дошкольников </a:t>
            </a:r>
            <a:r>
              <a:rPr lang="ru-RU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одна из главных задач дошкольного образования.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03648" y="2132855"/>
            <a:ext cx="6417734" cy="64807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660066"/>
            </a:solidFill>
          </a:ln>
        </p:spPr>
        <p:txBody>
          <a:bodyPr anchor="ctr">
            <a:normAutofit lnSpcReduction="10000"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Направления организации познавательно-речевого развития</a:t>
            </a:r>
            <a:endParaRPr lang="ru-RU" b="1" dirty="0">
              <a:solidFill>
                <a:srgbClr val="660066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75968" y="2996953"/>
            <a:ext cx="1791776" cy="1584175"/>
            <a:chOff x="475968" y="3112225"/>
            <a:chExt cx="1791776" cy="1152128"/>
          </a:xfrm>
        </p:grpSpPr>
        <p:sp>
          <p:nvSpPr>
            <p:cNvPr id="10" name="Волна 9"/>
            <p:cNvSpPr/>
            <p:nvPr/>
          </p:nvSpPr>
          <p:spPr>
            <a:xfrm>
              <a:off x="475968" y="3112225"/>
              <a:ext cx="1791776" cy="115212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1560" y="3334346"/>
              <a:ext cx="1656184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2000" b="1" dirty="0" smtClean="0">
                  <a:solidFill>
                    <a:srgbClr val="660066"/>
                  </a:solidFill>
                </a:rPr>
                <a:t>Речь педагога</a:t>
              </a:r>
              <a:endParaRPr lang="ru-RU" sz="20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555776" y="2996953"/>
            <a:ext cx="2511856" cy="1584176"/>
            <a:chOff x="2555776" y="2996953"/>
            <a:chExt cx="2511856" cy="1584176"/>
          </a:xfrm>
        </p:grpSpPr>
        <p:sp>
          <p:nvSpPr>
            <p:cNvPr id="12" name="Волна 11"/>
            <p:cNvSpPr/>
            <p:nvPr/>
          </p:nvSpPr>
          <p:spPr>
            <a:xfrm>
              <a:off x="2555776" y="2996953"/>
              <a:ext cx="2511856" cy="1584176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91368" y="3341023"/>
              <a:ext cx="2376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660066"/>
                  </a:solidFill>
                </a:rPr>
                <a:t>Формирование представлений об окружающем мире</a:t>
              </a:r>
              <a:endParaRPr lang="ru-RU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36096" y="3140968"/>
            <a:ext cx="2880320" cy="1656184"/>
            <a:chOff x="4932040" y="3140968"/>
            <a:chExt cx="2880320" cy="1152128"/>
          </a:xfrm>
        </p:grpSpPr>
        <p:sp>
          <p:nvSpPr>
            <p:cNvPr id="14" name="Волна 13"/>
            <p:cNvSpPr/>
            <p:nvPr/>
          </p:nvSpPr>
          <p:spPr>
            <a:xfrm>
              <a:off x="4932040" y="3140968"/>
              <a:ext cx="2880320" cy="115212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48064" y="3341023"/>
              <a:ext cx="2376264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2000" b="1" dirty="0" smtClean="0">
                  <a:solidFill>
                    <a:srgbClr val="660066"/>
                  </a:solidFill>
                </a:rPr>
                <a:t>Развитие любознательности</a:t>
              </a:r>
              <a:endParaRPr lang="ru-RU" sz="20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27584" y="4797152"/>
            <a:ext cx="3051916" cy="1296144"/>
            <a:chOff x="827584" y="4797152"/>
            <a:chExt cx="3051916" cy="1296144"/>
          </a:xfrm>
        </p:grpSpPr>
        <p:sp>
          <p:nvSpPr>
            <p:cNvPr id="18" name="Волна 17"/>
            <p:cNvSpPr/>
            <p:nvPr/>
          </p:nvSpPr>
          <p:spPr>
            <a:xfrm>
              <a:off x="827584" y="4797152"/>
              <a:ext cx="3051916" cy="1296144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8064" y="5373216"/>
              <a:ext cx="2840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660066"/>
                  </a:solidFill>
                </a:rPr>
                <a:t>Сенсорное развитие</a:t>
              </a:r>
              <a:endParaRPr lang="ru-RU" sz="20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067632" y="5013176"/>
            <a:ext cx="3104768" cy="1224136"/>
            <a:chOff x="5067632" y="5013176"/>
            <a:chExt cx="3104768" cy="1224136"/>
          </a:xfrm>
        </p:grpSpPr>
        <p:sp>
          <p:nvSpPr>
            <p:cNvPr id="20" name="Волна 19"/>
            <p:cNvSpPr/>
            <p:nvPr/>
          </p:nvSpPr>
          <p:spPr>
            <a:xfrm>
              <a:off x="5067632" y="5013176"/>
              <a:ext cx="3104768" cy="1224136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56176" y="5440578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660066"/>
                  </a:solidFill>
                </a:rPr>
                <a:t>ИГРА</a:t>
              </a:r>
              <a:endParaRPr lang="ru-RU" sz="2000" b="1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5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в познавательно-речевом развитии младших дошкольников</a:t>
            </a:r>
            <a:endParaRPr lang="ru-RU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7855785" cy="3447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F07CF"/>
                </a:solidFill>
              </a:rPr>
              <a:t>Игра</a:t>
            </a:r>
            <a:r>
              <a:rPr lang="ru-RU" sz="2000" dirty="0" smtClean="0">
                <a:solidFill>
                  <a:srgbClr val="CF07CF"/>
                </a:solidFill>
              </a:rPr>
              <a:t> – ведущая деятельность, в процессе которой возникают психические новообразования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F07CF"/>
                </a:solidFill>
              </a:rPr>
              <a:t>Игра</a:t>
            </a:r>
            <a:r>
              <a:rPr lang="ru-RU" sz="2000" dirty="0" smtClean="0">
                <a:solidFill>
                  <a:srgbClr val="CF07CF"/>
                </a:solidFill>
              </a:rPr>
              <a:t> – наиболее доступный для детей вид 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F07CF"/>
                </a:solidFill>
              </a:rPr>
              <a:t>Игра</a:t>
            </a:r>
            <a:r>
              <a:rPr lang="ru-RU" sz="2000" dirty="0" smtClean="0">
                <a:solidFill>
                  <a:srgbClr val="CF07CF"/>
                </a:solidFill>
              </a:rPr>
              <a:t> – способ переработки полученных из окружающего мира впечатлений и знаний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CF07CF"/>
                </a:solidFill>
              </a:rPr>
              <a:t>В </a:t>
            </a:r>
            <a:r>
              <a:rPr lang="ru-RU" sz="2000" b="1" dirty="0" smtClean="0">
                <a:solidFill>
                  <a:srgbClr val="CF07CF"/>
                </a:solidFill>
              </a:rPr>
              <a:t>игру</a:t>
            </a:r>
            <a:r>
              <a:rPr lang="ru-RU" sz="2000" dirty="0" smtClean="0">
                <a:solidFill>
                  <a:srgbClr val="CF07CF"/>
                </a:solidFill>
              </a:rPr>
              <a:t> вовлекаются все стороны личности: ребенок двигается, говорит, воспринимает, думает!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F07CF"/>
                </a:solidFill>
              </a:rPr>
              <a:t>Игры</a:t>
            </a:r>
            <a:r>
              <a:rPr lang="ru-RU" sz="2000" dirty="0" smtClean="0">
                <a:solidFill>
                  <a:srgbClr val="CF07CF"/>
                </a:solidFill>
              </a:rPr>
              <a:t> и игровые упражнения активизируют речь детей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F07CF"/>
                </a:solidFill>
              </a:rPr>
              <a:t>Игра</a:t>
            </a:r>
            <a:r>
              <a:rPr lang="ru-RU" sz="2000" dirty="0" smtClean="0">
                <a:solidFill>
                  <a:srgbClr val="CF07CF"/>
                </a:solidFill>
              </a:rPr>
              <a:t> – одно из самых действенных средств познавательно-речевого развития</a:t>
            </a:r>
            <a:endParaRPr lang="ru-RU" sz="2000" dirty="0">
              <a:solidFill>
                <a:srgbClr val="CF07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6514483"/>
              </p:ext>
            </p:extLst>
          </p:nvPr>
        </p:nvGraphicFramePr>
        <p:xfrm>
          <a:off x="457200" y="338328"/>
          <a:ext cx="8229600" cy="12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53875653"/>
              </p:ext>
            </p:extLst>
          </p:nvPr>
        </p:nvGraphicFramePr>
        <p:xfrm>
          <a:off x="683568" y="2276872"/>
          <a:ext cx="3822192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332" y="3068960"/>
            <a:ext cx="3820055" cy="3384376"/>
          </a:xfrm>
          <a:blipFill>
            <a:blip r:embed="rId1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Расширяют представления об окружающем мире, способствуют развитию речевого диалога, активизируют речь ребенка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Развитие замысла в сюжетно-ролевой игре связано с общим умственным развитием ребенка, с формированием его интересов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802680190"/>
              </p:ext>
            </p:extLst>
          </p:nvPr>
        </p:nvGraphicFramePr>
        <p:xfrm>
          <a:off x="4644008" y="2276872"/>
          <a:ext cx="3822192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068960"/>
            <a:ext cx="3822192" cy="3312368"/>
          </a:xfrm>
          <a:blipFill>
            <a:blip r:embed="rId1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Способствуют более глубокому пониманию смысла обыгрываемых произведений и активизируют речь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Знакомят с окружающим миром через образы, звуки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Поставленные вопросы заставляют думать, анализировать, обобщать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332" y="2996952"/>
            <a:ext cx="3820055" cy="3384376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Познавательное содержание и умственные задачи</a:t>
            </a:r>
          </a:p>
          <a:p>
            <a:r>
              <a:rPr lang="ru-RU" b="1" dirty="0" smtClean="0">
                <a:solidFill>
                  <a:srgbClr val="660066"/>
                </a:solidFill>
              </a:rPr>
              <a:t>Ребенок учится запоминать, воспроизводить, классифицировать предметы  и явления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Candara" pitchFamily="34" charset="0"/>
              </a:rPr>
              <a:t>Дети имеют </a:t>
            </a:r>
            <a:r>
              <a:rPr lang="ru-RU" b="1" dirty="0">
                <a:solidFill>
                  <a:srgbClr val="660066"/>
                </a:solidFill>
                <a:latin typeface="Candara" pitchFamily="34" charset="0"/>
              </a:rPr>
              <a:t>возможность не только созерцать, но и активно действовать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3068960"/>
            <a:ext cx="3822192" cy="331236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660066"/>
                </a:solidFill>
              </a:rPr>
              <a:t>игры на основе экспериментирования с предметом или материалом</a:t>
            </a:r>
          </a:p>
          <a:p>
            <a:r>
              <a:rPr lang="ru-RU" sz="1900" b="1" dirty="0" smtClean="0">
                <a:solidFill>
                  <a:srgbClr val="660066"/>
                </a:solidFill>
              </a:rPr>
              <a:t>Способствуют развитию </a:t>
            </a:r>
            <a:r>
              <a:rPr lang="ru-RU" sz="1900" b="1" dirty="0">
                <a:solidFill>
                  <a:srgbClr val="660066"/>
                </a:solidFill>
              </a:rPr>
              <a:t>познавательной активности детей</a:t>
            </a:r>
            <a:endParaRPr lang="ru-RU" sz="1900" b="1" dirty="0" smtClean="0">
              <a:solidFill>
                <a:srgbClr val="660066"/>
              </a:solidFill>
            </a:endParaRPr>
          </a:p>
          <a:p>
            <a:r>
              <a:rPr lang="ru-RU" sz="1900" b="1" dirty="0" smtClean="0">
                <a:solidFill>
                  <a:srgbClr val="660066"/>
                </a:solidFill>
              </a:rPr>
              <a:t>Развивают </a:t>
            </a:r>
            <a:r>
              <a:rPr lang="ru-RU" sz="1900" b="1" dirty="0">
                <a:solidFill>
                  <a:srgbClr val="660066"/>
                </a:solidFill>
              </a:rPr>
              <a:t>мыслительную активность, умение наблюдать, анализировать, делать выводы</a:t>
            </a:r>
            <a:r>
              <a:rPr lang="ru-RU" sz="19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9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51103758"/>
              </p:ext>
            </p:extLst>
          </p:nvPr>
        </p:nvGraphicFramePr>
        <p:xfrm>
          <a:off x="609600" y="490728"/>
          <a:ext cx="8229600" cy="12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39269741"/>
              </p:ext>
            </p:extLst>
          </p:nvPr>
        </p:nvGraphicFramePr>
        <p:xfrm>
          <a:off x="539552" y="2204864"/>
          <a:ext cx="3822192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86397748"/>
              </p:ext>
            </p:extLst>
          </p:nvPr>
        </p:nvGraphicFramePr>
        <p:xfrm>
          <a:off x="4648200" y="2204865"/>
          <a:ext cx="382219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01045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6" grpId="0" build="p" animBg="1"/>
      <p:bldGraphic spid="8" grpId="0">
        <p:bldAsOne/>
      </p:bldGraphic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Игры-экспериментирования</a:t>
            </a:r>
            <a:endParaRPr lang="ru-RU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7992888" cy="453650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Изучение свойств воды</a:t>
            </a:r>
          </a:p>
          <a:p>
            <a:pPr marL="0" indent="0">
              <a:buNone/>
            </a:pPr>
            <a:r>
              <a:rPr lang="ru-RU" b="1" dirty="0" smtClean="0"/>
              <a:t>Опыт 1 «Разноцветная вода»</a:t>
            </a:r>
          </a:p>
          <a:p>
            <a:pPr marL="0" indent="0">
              <a:buNone/>
            </a:pPr>
            <a:r>
              <a:rPr lang="ru-RU" sz="2000" b="1" u="sng" dirty="0" smtClean="0"/>
              <a:t>Цели: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Способствовать накоплению у детей конкретных представлений о свойствах воды: жидкая, прозрачная, бесцветная;</a:t>
            </a:r>
          </a:p>
          <a:p>
            <a:pPr algn="just">
              <a:buFont typeface="Wingdings" pitchFamily="2" charset="2"/>
              <a:buChar char="ü"/>
            </a:pPr>
            <a:endParaRPr lang="ru-RU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Подвести к пониманию того, что вода может изменять цвет;</a:t>
            </a:r>
          </a:p>
          <a:p>
            <a:pPr algn="just">
              <a:buFont typeface="Wingdings" pitchFamily="2" charset="2"/>
              <a:buChar char="ü"/>
            </a:pPr>
            <a:endParaRPr lang="ru-RU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Развивать речь детей, активизировать их словарь: жидкость, бесцветная, разноцветная, прозрачная;</a:t>
            </a:r>
          </a:p>
          <a:p>
            <a:pPr algn="just">
              <a:buFont typeface="Wingdings" pitchFamily="2" charset="2"/>
              <a:buChar char="ü"/>
            </a:pPr>
            <a:endParaRPr lang="ru-RU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Воспитывать аккуратность при работе с водой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948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79875123"/>
              </p:ext>
            </p:extLst>
          </p:nvPr>
        </p:nvGraphicFramePr>
        <p:xfrm>
          <a:off x="683568" y="764704"/>
          <a:ext cx="7848872" cy="12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20888"/>
            <a:ext cx="7937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Текст 1"/>
          <p:cNvSpPr>
            <a:spLocks noGrp="1"/>
          </p:cNvSpPr>
          <p:nvPr>
            <p:ph type="body" sz="half" idx="2"/>
          </p:nvPr>
        </p:nvSpPr>
        <p:spPr>
          <a:xfrm flipH="1">
            <a:off x="683569" y="5445225"/>
            <a:ext cx="8136902" cy="112744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прозрачном стаканчике с чистой водой «спрятали» игрушку, но она оказалась видна, т.к. вода – чистая и прозрачная.   Для того, что игрушку было не видно, ребята предложили закрасить воду.</a:t>
            </a:r>
            <a:endParaRPr lang="ru-RU" sz="20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H="1" flipV="1">
            <a:off x="4572000" y="6024554"/>
            <a:ext cx="71438" cy="11909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E:\Documents and Settings\User\Рабочий стол\РАБОТА\сенсорика\2014-02-16\2014-02-27\SAM_44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816424" cy="361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ocuments and Settings\User\Рабочий стол\РАБОТА\сенсорика\2014-02-16\2014-02-27\SAM_44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00808"/>
            <a:ext cx="3889226" cy="361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16500793"/>
              </p:ext>
            </p:extLst>
          </p:nvPr>
        </p:nvGraphicFramePr>
        <p:xfrm>
          <a:off x="827584" y="338328"/>
          <a:ext cx="7416824" cy="85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929019" y="4941168"/>
            <a:ext cx="7416824" cy="1218458"/>
            <a:chOff x="0" y="-369442"/>
            <a:chExt cx="7416824" cy="137755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-369442"/>
              <a:ext cx="7416824" cy="12278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905" y="-288032"/>
              <a:ext cx="7333014" cy="1296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В подкрашенную красками воду дети снова  опустили  маленькие игрушки. На этот раз их удалось спрятать от «</a:t>
              </a:r>
              <a:r>
                <a:rPr lang="ru-RU" sz="2000" b="1" dirty="0" err="1" smtClean="0">
                  <a:solidFill>
                    <a:schemeClr val="tx2">
                      <a:lumMod val="75000"/>
                    </a:schemeClr>
                  </a:solidFill>
                </a:rPr>
                <a:t>Почемучкина</a:t>
              </a:r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». </a:t>
              </a:r>
              <a:r>
                <a:rPr lang="ru-RU" sz="2100" b="1" kern="1200" dirty="0" smtClean="0"/>
                <a:t/>
              </a:r>
              <a:br>
                <a:rPr lang="ru-RU" sz="2100" b="1" kern="1200" dirty="0" smtClean="0"/>
              </a:br>
              <a:endParaRPr lang="ru-RU" sz="2100" kern="1200" dirty="0"/>
            </a:p>
          </p:txBody>
        </p:sp>
      </p:grpSp>
      <p:pic>
        <p:nvPicPr>
          <p:cNvPr id="2050" name="Picture 2" descr="E:\Documents and Settings\User\Рабочий стол\РАБОТА\сенсорика\2014-02-16\2014-02-27\SAM_44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7018"/>
            <a:ext cx="3312368" cy="316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ocuments and Settings\User\Рабочий стол\РАБОТА\сенсорика\2014-02-16\2014-02-27\SAM_44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7018"/>
            <a:ext cx="3252341" cy="316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1084</TotalTime>
  <Words>536</Words>
  <Application>Microsoft Office PowerPoint</Application>
  <PresentationFormat>Экран (4:3)</PresentationFormat>
  <Paragraphs>76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Презентация PowerPoint</vt:lpstr>
      <vt:lpstr>«… для того нам и дано детство, чтобы мы играли…» (В.В. Зеньковский)</vt:lpstr>
      <vt:lpstr> Развитие познавательно-речевых способностей дошкольников – одна из главных задач дошкольного образования.  </vt:lpstr>
      <vt:lpstr>Игра в познавательно-речевом развитии младших дошкольников</vt:lpstr>
      <vt:lpstr>Презентация PowerPoint</vt:lpstr>
      <vt:lpstr>Презентация PowerPoint</vt:lpstr>
      <vt:lpstr>Игры-экспериментирования</vt:lpstr>
      <vt:lpstr>Презентация PowerPoint</vt:lpstr>
      <vt:lpstr>Презентация PowerPoint</vt:lpstr>
      <vt:lpstr>Опыт «Разноцветная вода»</vt:lpstr>
      <vt:lpstr>Опыт 2 «Чудесные превращения капельки»</vt:lpstr>
      <vt:lpstr>Игры-драматизации</vt:lpstr>
      <vt:lpstr>Презентация PowerPoint</vt:lpstr>
      <vt:lpstr>Драматизация сказки  «Репка»</vt:lpstr>
      <vt:lpstr>Драматизация сказки «Репка»</vt:lpstr>
      <vt:lpstr>Познавательное речевое  развитие в образовательной деятельности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Home</cp:lastModifiedBy>
  <cp:revision>86</cp:revision>
  <dcterms:created xsi:type="dcterms:W3CDTF">2013-02-27T06:42:54Z</dcterms:created>
  <dcterms:modified xsi:type="dcterms:W3CDTF">2014-02-27T09:21:03Z</dcterms:modified>
</cp:coreProperties>
</file>